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81" r:id="rId4"/>
    <p:sldId id="274" r:id="rId5"/>
    <p:sldId id="282" r:id="rId6"/>
    <p:sldId id="276" r:id="rId7"/>
    <p:sldId id="277" r:id="rId8"/>
    <p:sldId id="303" r:id="rId9"/>
    <p:sldId id="30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B1F14-22F4-4D03-9F5A-0FBF5AF52A58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98327-C40F-4FBE-8139-8315792D5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73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4CCB39-DDCB-4A42-9D9A-E72F36F97A0F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32185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54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7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39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8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8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7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5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5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7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02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8189-5A97-40BD-877A-BB9F3FA2E2D7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99B52-CA8D-427A-B7F4-2E4DE4ECC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8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works.gvsu.edu/orpc/vol1/iss1/4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azps.ru/" TargetMode="External"/><Relationship Id="rId5" Type="http://schemas.openxmlformats.org/officeDocument/2006/relationships/hyperlink" Target="http://elibrary.kaznu.kz/ru" TargetMode="External"/><Relationship Id="rId4" Type="http://schemas.openxmlformats.org/officeDocument/2006/relationships/hyperlink" Target="http://web.b.ebscohost.com/ehost/viewarticle?data=dGJyMPPp44rp2/dV0%2bnjisfk5Ie45PFKsK22UK6k63nn5Kx95uXxjL6nrkewr61KrqezOK%2bmuEu2sLBNnrfLPvLo34bx1%2bGM5%2bXsgeKzr060rrRQta6vTqTi34bls%2bOGpNrgVd%2bv5j7y1%2bVVv8Skeeyzr0ixprZJt6e0PuTl8IXf6rt%2b8%2bLqjOPu8gAA&amp;hid=10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1125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15. Кросс-культурный </a:t>
            </a:r>
            <a:r>
              <a:rPr lang="ru-RU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менеджмент в современный период </a:t>
            </a:r>
          </a:p>
        </p:txBody>
      </p:sp>
      <p:pic>
        <p:nvPicPr>
          <p:cNvPr id="6146" name="Picture 2" descr="Global, Communication, Cultural Dimensions, Organization, Global Effective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6840"/>
            <a:ext cx="12192000" cy="547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6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10640"/>
          </a:xfrm>
        </p:spPr>
        <p:txBody>
          <a:bodyPr/>
          <a:lstStyle/>
          <a:p>
            <a:pPr eaLnBrk="1" hangingPunct="1"/>
            <a:r>
              <a:rPr lang="ru-RU" alt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Рекомендуемая литература:</a:t>
            </a:r>
            <a:r>
              <a:rPr lang="ru-RU" altLang="ru-RU" sz="6000" dirty="0"/>
              <a:t/>
            </a:r>
            <a:br>
              <a:rPr lang="ru-RU" altLang="ru-RU" sz="6000" dirty="0"/>
            </a:br>
            <a:endParaRPr lang="ru-RU" alt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099050" y="0"/>
            <a:ext cx="5568950" cy="6858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1100" b="1" u="sng" dirty="0"/>
              <a:t>Учебная литература:</a:t>
            </a:r>
          </a:p>
          <a:p>
            <a:pPr>
              <a:defRPr/>
            </a:pPr>
            <a:r>
              <a:rPr lang="ru-RU" sz="1100" b="1" dirty="0" err="1"/>
              <a:t>Аймаганбетова</a:t>
            </a:r>
            <a:r>
              <a:rPr lang="ru-RU" sz="1100" b="1" dirty="0"/>
              <a:t> О.Х. Введение в кросс-культурную психологию. - Алматы: </a:t>
            </a:r>
            <a:r>
              <a:rPr lang="ru-RU" sz="1100" b="1" dirty="0" err="1"/>
              <a:t>КазНУ</a:t>
            </a:r>
            <a:r>
              <a:rPr lang="ru-RU" sz="1100" b="1" dirty="0"/>
              <a:t>, 2019.</a:t>
            </a:r>
          </a:p>
          <a:p>
            <a:pPr>
              <a:defRPr/>
            </a:pPr>
            <a:r>
              <a:rPr lang="ru-RU" sz="1100" b="1" dirty="0" err="1"/>
              <a:t>Бердибаева</a:t>
            </a:r>
            <a:r>
              <a:rPr lang="ru-RU" sz="1100" b="1" dirty="0"/>
              <a:t> С.К. </a:t>
            </a:r>
            <a:r>
              <a:rPr lang="ru-RU" sz="1100" b="1" dirty="0" err="1"/>
              <a:t>Түлға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Учебное пособие. – Алматы: </a:t>
            </a:r>
            <a:r>
              <a:rPr lang="ru-RU" sz="1100" b="1" dirty="0" err="1"/>
              <a:t>Қазақ</a:t>
            </a:r>
            <a:r>
              <a:rPr lang="ru-RU" sz="1100" b="1" dirty="0"/>
              <a:t> </a:t>
            </a:r>
            <a:r>
              <a:rPr lang="ru-RU" sz="1100" b="1" dirty="0" err="1"/>
              <a:t>университеті</a:t>
            </a:r>
            <a:r>
              <a:rPr lang="ru-RU" sz="1100" b="1" dirty="0"/>
              <a:t>, 2016.</a:t>
            </a:r>
          </a:p>
          <a:p>
            <a:pPr>
              <a:defRPr/>
            </a:pPr>
            <a:r>
              <a:rPr lang="en-US" sz="1100" b="1" dirty="0"/>
              <a:t>Berry J. W. </a:t>
            </a:r>
            <a:r>
              <a:rPr lang="en-US" sz="1100" b="1" dirty="0">
                <a:hlinkClick r:id="rId3" tooltip="The Directories of Cross-Cultural Psychology (1968-1970): Building a Network"/>
              </a:rPr>
              <a:t>The Directories of Cross-Cultural Psychology: Building a Network</a:t>
            </a:r>
            <a:r>
              <a:rPr lang="en-US" sz="1100" b="1" dirty="0"/>
              <a:t>, 2007.</a:t>
            </a:r>
            <a:endParaRPr lang="ru-RU" sz="1100" b="1" dirty="0"/>
          </a:p>
          <a:p>
            <a:pPr>
              <a:defRPr/>
            </a:pPr>
            <a:r>
              <a:rPr lang="ru-RU" sz="1100" b="1" dirty="0" err="1"/>
              <a:t>Жубаназарова</a:t>
            </a:r>
            <a:r>
              <a:rPr lang="ru-RU" sz="1100" b="1" dirty="0"/>
              <a:t> Н.С. </a:t>
            </a:r>
            <a:r>
              <a:rPr lang="ru-RU" sz="1100" b="1" dirty="0" err="1"/>
              <a:t>Жас</a:t>
            </a:r>
            <a:r>
              <a:rPr lang="ru-RU" sz="1100" b="1" dirty="0"/>
              <a:t> </a:t>
            </a:r>
            <a:r>
              <a:rPr lang="ru-RU" sz="1100" b="1" dirty="0" err="1"/>
              <a:t>ерекшеліқ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– Алматы: МОН, 2015.</a:t>
            </a:r>
          </a:p>
          <a:p>
            <a:pPr>
              <a:defRPr/>
            </a:pPr>
            <a:r>
              <a:rPr lang="en-US" sz="1100" b="1" cap="all" dirty="0"/>
              <a:t>S</a:t>
            </a:r>
            <a:r>
              <a:rPr lang="en-US" sz="1100" b="1" dirty="0"/>
              <a:t>anderson</a:t>
            </a:r>
            <a:r>
              <a:rPr lang="en-US" sz="1100" b="1" cap="all" dirty="0"/>
              <a:t> a., </a:t>
            </a:r>
            <a:r>
              <a:rPr lang="en-US" sz="1100" b="1" cap="all" dirty="0" err="1"/>
              <a:t>s</a:t>
            </a:r>
            <a:r>
              <a:rPr lang="en-US" sz="1100" b="1" dirty="0" err="1"/>
              <a:t>afdar</a:t>
            </a:r>
            <a:r>
              <a:rPr lang="en-US" sz="1100" b="1" dirty="0"/>
              <a:t> </a:t>
            </a:r>
            <a:r>
              <a:rPr lang="en-US" sz="1100" b="1" cap="all" dirty="0"/>
              <a:t>S.</a:t>
            </a:r>
            <a:r>
              <a:rPr lang="en-US" sz="1100" b="1" dirty="0"/>
              <a:t> </a:t>
            </a:r>
            <a:r>
              <a:rPr lang="en-US" sz="1100" b="1" cap="all" dirty="0"/>
              <a:t>S</a:t>
            </a:r>
            <a:r>
              <a:rPr lang="en-US" sz="1100" b="1" dirty="0"/>
              <a:t>ocial psychology</a:t>
            </a:r>
            <a:r>
              <a:rPr lang="en-US" sz="1100" b="1" cap="all" dirty="0"/>
              <a:t>. - u</a:t>
            </a:r>
            <a:r>
              <a:rPr lang="en-US" sz="1100" b="1" dirty="0"/>
              <a:t>niversity of Guelph. </a:t>
            </a:r>
            <a:r>
              <a:rPr lang="ru-RU" sz="1100" b="1" dirty="0" err="1"/>
              <a:t>Wiley-sons</a:t>
            </a:r>
            <a:r>
              <a:rPr lang="ru-RU" sz="1100" b="1" dirty="0"/>
              <a:t>. </a:t>
            </a:r>
            <a:r>
              <a:rPr lang="ru-RU" sz="1100" b="1" dirty="0" err="1"/>
              <a:t>Canada</a:t>
            </a:r>
            <a:r>
              <a:rPr lang="ru-RU" sz="1100" b="1" dirty="0"/>
              <a:t>. </a:t>
            </a:r>
            <a:r>
              <a:rPr lang="ru-RU" sz="1100" b="1" dirty="0" err="1"/>
              <a:t>Ltd</a:t>
            </a:r>
            <a:r>
              <a:rPr lang="ru-RU" sz="1100" b="1" dirty="0"/>
              <a:t>., 2020.</a:t>
            </a:r>
          </a:p>
          <a:p>
            <a:pPr>
              <a:defRPr/>
            </a:pPr>
            <a:r>
              <a:rPr lang="ru-RU" sz="1100" b="1" dirty="0"/>
              <a:t>Лебедева Н.М. Введение в этническую и кросс-культурную психологию. - М.: Изд. Дом «Ключ», 2013. – 224 с.</a:t>
            </a:r>
          </a:p>
          <a:p>
            <a:pPr>
              <a:defRPr/>
            </a:pPr>
            <a:r>
              <a:rPr lang="ru-RU" sz="1100" b="1" dirty="0" err="1"/>
              <a:t>Мацумото</a:t>
            </a:r>
            <a:r>
              <a:rPr lang="ru-RU" sz="1100" b="1" dirty="0"/>
              <a:t> Д. Психология и культура /перевод с </a:t>
            </a:r>
            <a:r>
              <a:rPr lang="ru-RU" sz="1100" b="1" dirty="0" err="1"/>
              <a:t>анг</a:t>
            </a:r>
            <a:r>
              <a:rPr lang="ru-RU" sz="1100" b="1" dirty="0"/>
              <a:t>. – СПб.: </a:t>
            </a:r>
            <a:r>
              <a:rPr lang="ru-RU" sz="1100" b="1" dirty="0" err="1"/>
              <a:t>Изд.дом</a:t>
            </a:r>
            <a:r>
              <a:rPr lang="ru-RU" sz="1100" b="1" dirty="0"/>
              <a:t> на Неве, 2012. – 500с.</a:t>
            </a:r>
          </a:p>
          <a:p>
            <a:pPr>
              <a:defRPr/>
            </a:pPr>
            <a:r>
              <a:rPr lang="en-US" sz="1100" b="1" dirty="0">
                <a:hlinkClick r:id="rId4" tooltip="Material Culture: Still 'Terra Incognita' for Psychology Today? "/>
              </a:rPr>
              <a:t>Material Culture: Still 'Terra Incognita' for Psychology Today? </a:t>
            </a:r>
            <a:r>
              <a:rPr lang="en-US" sz="1100" b="1" i="1" dirty="0"/>
              <a:t>//</a:t>
            </a:r>
            <a:r>
              <a:rPr lang="en-US" sz="1100" b="1" dirty="0"/>
              <a:t>Academic Journal. By: Moro, Christiane. Europe's Journal of Psychology. May 2015, vol. 11, Issue 2. - P.172-176. </a:t>
            </a:r>
            <a:r>
              <a:rPr lang="ru-RU" sz="1100" b="1" dirty="0"/>
              <a:t>DOI: 10.5964/ejop.v11i2.995. </a:t>
            </a:r>
            <a:r>
              <a:rPr lang="ru-RU" sz="1100" b="1" dirty="0" err="1"/>
              <a:t>Database</a:t>
            </a:r>
            <a:r>
              <a:rPr lang="ru-RU" sz="1100" b="1" dirty="0"/>
              <a:t>: </a:t>
            </a:r>
            <a:r>
              <a:rPr lang="ru-RU" sz="1100" b="1" dirty="0" err="1"/>
              <a:t>Academic</a:t>
            </a:r>
            <a:r>
              <a:rPr lang="ru-RU" sz="1100" b="1" dirty="0"/>
              <a:t> </a:t>
            </a:r>
            <a:r>
              <a:rPr lang="ru-RU" sz="1100" b="1" dirty="0" err="1"/>
              <a:t>Search</a:t>
            </a:r>
            <a:r>
              <a:rPr lang="ru-RU" sz="1100" b="1" dirty="0"/>
              <a:t> </a:t>
            </a:r>
            <a:r>
              <a:rPr lang="ru-RU" sz="1100" b="1" dirty="0" err="1"/>
              <a:t>Complet</a:t>
            </a:r>
            <a:r>
              <a:rPr lang="ru-RU" sz="1100" b="1" dirty="0"/>
              <a:t>.</a:t>
            </a:r>
          </a:p>
          <a:p>
            <a:pPr>
              <a:defRPr/>
            </a:pPr>
            <a:r>
              <a:rPr lang="ru-RU" sz="1100" b="1" dirty="0" err="1"/>
              <a:t>Почебут</a:t>
            </a:r>
            <a:r>
              <a:rPr lang="ru-RU" sz="1100" b="1" dirty="0"/>
              <a:t> Л.Г. Кросс-культурная и этническая психология. – СПб.: Питер, 2012.</a:t>
            </a:r>
          </a:p>
          <a:p>
            <a:pPr>
              <a:defRPr/>
            </a:pPr>
            <a:r>
              <a:rPr lang="ru-RU" sz="1100" b="1" dirty="0"/>
              <a:t>Стефаненко Т.Г. Этнопсихология. – М.: Аспект Пресс, 2015.</a:t>
            </a:r>
          </a:p>
          <a:p>
            <a:pPr>
              <a:defRPr/>
            </a:pPr>
            <a:r>
              <a:rPr lang="ru-RU" sz="1100" b="1" dirty="0" err="1"/>
              <a:t>Триандис</a:t>
            </a:r>
            <a:r>
              <a:rPr lang="ru-RU" sz="1100" b="1" dirty="0"/>
              <a:t> Г. Культура и социальное поведение/перевод с англ. - М.: ФОРУМ, 2012. </a:t>
            </a:r>
          </a:p>
          <a:p>
            <a:pPr>
              <a:defRPr/>
            </a:pPr>
            <a:r>
              <a:rPr lang="ru-RU" sz="1100" b="1" u="sng" dirty="0"/>
              <a:t>Дополнительная литература:</a:t>
            </a:r>
          </a:p>
          <a:p>
            <a:pPr>
              <a:defRPr/>
            </a:pPr>
            <a:r>
              <a:rPr lang="ru-RU" sz="1100" b="1" dirty="0"/>
              <a:t>Берри Дж., </a:t>
            </a:r>
            <a:r>
              <a:rPr lang="ru-RU" sz="1100" b="1" dirty="0" err="1"/>
              <a:t>Пуртинга</a:t>
            </a:r>
            <a:r>
              <a:rPr lang="ru-RU" sz="1100" b="1" dirty="0"/>
              <a:t> А., Маршал Х. и др. Кросс-культурная психология. Исследование и применение /перевод с англ. – Харьков: изд-во Гуманитарный центр, 2007.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М., </a:t>
            </a:r>
            <a:r>
              <a:rPr lang="ru-RU" sz="1100" b="1" dirty="0" err="1"/>
              <a:t>Скрибнер</a:t>
            </a:r>
            <a:r>
              <a:rPr lang="ru-RU" sz="1100" b="1" dirty="0"/>
              <a:t> С. Культура и мышление. Психологический очерк. – М.: Прогресс, 1999.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 Культурно-историческая психология. – М.: </a:t>
            </a:r>
            <a:r>
              <a:rPr lang="ru-RU" sz="1100" b="1" dirty="0" err="1"/>
              <a:t>Когито</a:t>
            </a:r>
            <a:r>
              <a:rPr lang="ru-RU" sz="1100" b="1" dirty="0"/>
              <a:t> Центр, 2017.</a:t>
            </a:r>
          </a:p>
          <a:p>
            <a:pPr>
              <a:defRPr/>
            </a:pPr>
            <a:r>
              <a:rPr lang="ru-RU" sz="1100" b="1" dirty="0"/>
              <a:t>Рубинштейн С.Л. Основы общей психологии. – СПб.: Питер, 2015.</a:t>
            </a:r>
          </a:p>
          <a:p>
            <a:pPr>
              <a:defRPr/>
            </a:pPr>
            <a:r>
              <a:rPr lang="ru-RU" sz="1100" b="1" dirty="0"/>
              <a:t>Платонов Ю.П. Основы этнической психологии. - СПб.: Речь, 2015.– 452 с.</a:t>
            </a:r>
          </a:p>
          <a:p>
            <a:pPr>
              <a:defRPr/>
            </a:pPr>
            <a:r>
              <a:rPr lang="ru-RU" sz="1100" b="1" u="sng" dirty="0"/>
              <a:t>Интернет-ресурсы: </a:t>
            </a:r>
          </a:p>
          <a:p>
            <a:pPr>
              <a:defRPr/>
            </a:pPr>
            <a:r>
              <a:rPr lang="ru-RU" sz="1100" b="1" dirty="0">
                <a:hlinkClick r:id="rId5"/>
              </a:rPr>
              <a:t>http://elibrary.kaznu.kz/ru</a:t>
            </a:r>
            <a:endParaRPr lang="ru-RU" sz="1100" b="1" dirty="0"/>
          </a:p>
          <a:p>
            <a:pPr>
              <a:defRPr/>
            </a:pPr>
            <a:r>
              <a:rPr lang="ru-RU" sz="1100" b="1" dirty="0">
                <a:hlinkClick r:id="rId6"/>
              </a:rPr>
              <a:t>http://www.azps.ru</a:t>
            </a:r>
            <a:endParaRPr lang="ru-RU" sz="1100" b="1" dirty="0"/>
          </a:p>
          <a:p>
            <a:pPr>
              <a:defRPr/>
            </a:pPr>
            <a:r>
              <a:rPr lang="ru-RU" sz="1100" b="1" i="1" dirty="0"/>
              <a:t>Курс лекций МГУ</a:t>
            </a:r>
            <a:r>
              <a:rPr lang="ru-RU" sz="1100" b="1" dirty="0"/>
              <a:t> "Этнопсихология". Лектор –В.С. Смыслов, В.В. Петухов.</a:t>
            </a:r>
          </a:p>
          <a:p>
            <a:pPr>
              <a:defRPr/>
            </a:pPr>
            <a:r>
              <a:rPr lang="ru-RU" sz="1100" b="1" dirty="0"/>
              <a:t>МГУhttps://www.youtube.com/playlist?list=PLt3fgqeygGTVk5khY228EBHujarUgyLfv </a:t>
            </a:r>
          </a:p>
          <a:p>
            <a:pPr>
              <a:defRPr/>
            </a:pPr>
            <a:r>
              <a:rPr lang="ru-RU" sz="1100" b="1" dirty="0"/>
              <a:t>Курс лекций по кросс-культурной психологии </a:t>
            </a:r>
            <a:r>
              <a:rPr lang="ru-RU" sz="1100" b="1" dirty="0" err="1"/>
              <a:t>Л.Почебут</a:t>
            </a:r>
            <a:r>
              <a:rPr lang="ru-RU" sz="1100" b="1" dirty="0"/>
              <a:t> </a:t>
            </a:r>
            <a:r>
              <a:rPr lang="en-US" sz="1100" b="1" dirty="0"/>
              <a:t>https</a:t>
            </a:r>
            <a:r>
              <a:rPr lang="ru-RU" sz="1100" b="1" dirty="0"/>
              <a:t>://</a:t>
            </a:r>
            <a:r>
              <a:rPr lang="en-US" sz="1100" b="1" dirty="0" err="1"/>
              <a:t>youtu</a:t>
            </a:r>
            <a:r>
              <a:rPr lang="ru-RU" sz="1100" b="1" dirty="0"/>
              <a:t>.</a:t>
            </a:r>
            <a:r>
              <a:rPr lang="en-US" sz="1100" b="1" dirty="0"/>
              <a:t>be</a:t>
            </a:r>
            <a:r>
              <a:rPr lang="kk-KZ" sz="1100" b="1" dirty="0"/>
              <a:t>/</a:t>
            </a:r>
            <a:r>
              <a:rPr lang="ru-RU" sz="1100" b="1" dirty="0"/>
              <a:t>9</a:t>
            </a:r>
            <a:r>
              <a:rPr lang="en-US" sz="1100" b="1" dirty="0"/>
              <a:t>r</a:t>
            </a:r>
            <a:r>
              <a:rPr lang="ru-RU" sz="1100" b="1" dirty="0"/>
              <a:t>5</a:t>
            </a:r>
            <a:r>
              <a:rPr lang="en-US" sz="1100" b="1" dirty="0" err="1"/>
              <a:t>XhUJM</a:t>
            </a:r>
            <a:r>
              <a:rPr lang="ru-RU" sz="1100" b="1" dirty="0"/>
              <a:t>2</a:t>
            </a:r>
            <a:r>
              <a:rPr lang="en-US" sz="1100" b="1" dirty="0"/>
              <a:t>w</a:t>
            </a:r>
            <a:r>
              <a:rPr lang="ru-RU" sz="1100" b="1" dirty="0"/>
              <a:t>8</a:t>
            </a:r>
            <a:endParaRPr lang="ru-RU" altLang="ru-RU" sz="1100" b="1" dirty="0"/>
          </a:p>
          <a:p>
            <a:pPr eaLnBrk="1" hangingPunct="1">
              <a:defRPr/>
            </a:pPr>
            <a:endParaRPr lang="ru-RU" altLang="ru-RU" sz="1100" b="1" dirty="0"/>
          </a:p>
        </p:txBody>
      </p:sp>
      <p:pic>
        <p:nvPicPr>
          <p:cNvPr id="5125" name="Содержимое 4" descr="http://www.psy-files.ru/templates/school/images/books.jpg"/>
          <p:cNvPicPr>
            <a:picLocks noGrp="1" noChangeArrowheads="1"/>
          </p:cNvPicPr>
          <p:nvPr>
            <p:ph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524000" y="1447801"/>
            <a:ext cx="3886200" cy="5294313"/>
          </a:xfrm>
        </p:spPr>
      </p:pic>
      <p:sp>
        <p:nvSpPr>
          <p:cNvPr id="5126" name="Прямоугольник 5"/>
          <p:cNvSpPr>
            <a:spLocks noChangeArrowheads="1"/>
          </p:cNvSpPr>
          <p:nvPr/>
        </p:nvSpPr>
        <p:spPr bwMode="auto">
          <a:xfrm>
            <a:off x="5524501" y="214314"/>
            <a:ext cx="5000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resentation Transcript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1"/>
            <a:ext cx="6629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1"/>
            <a:ext cx="6019800" cy="1142999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6019800" cy="5715000"/>
          </a:xfrm>
        </p:spPr>
        <p:txBody>
          <a:bodyPr/>
          <a:lstStyle/>
          <a:p>
            <a:r>
              <a:rPr lang="ru-RU" b="1" dirty="0" smtClean="0"/>
              <a:t>Понятие кросс-культурного менеджмента.</a:t>
            </a:r>
          </a:p>
          <a:p>
            <a:r>
              <a:rPr lang="ru-RU" b="1" dirty="0" smtClean="0"/>
              <a:t>Организационная культура и ее уровни.</a:t>
            </a:r>
          </a:p>
          <a:p>
            <a:r>
              <a:rPr lang="ru-RU" b="1" dirty="0"/>
              <a:t>Б</a:t>
            </a:r>
            <a:r>
              <a:rPr lang="ru-RU" b="1" dirty="0" smtClean="0"/>
              <a:t>азовые параметры выделения производственных ценностей.</a:t>
            </a:r>
          </a:p>
          <a:p>
            <a:r>
              <a:rPr lang="ru-RU" b="1" dirty="0"/>
              <a:t>К</a:t>
            </a:r>
            <a:r>
              <a:rPr lang="ru-RU" b="1" dirty="0" smtClean="0"/>
              <a:t>ультурные различия в определении лидерства и менеджмента.</a:t>
            </a:r>
          </a:p>
          <a:p>
            <a:endParaRPr lang="ru-RU" dirty="0"/>
          </a:p>
        </p:txBody>
      </p:sp>
      <p:pic>
        <p:nvPicPr>
          <p:cNvPr id="14" name="Picture 8" descr="Search for. 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05200"/>
            <a:ext cx="6629399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7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893945" y="0"/>
            <a:ext cx="7298055" cy="6857999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чем разница между американскими и французскими менеджерами? Первый всем рассказывает о доходах своей компании и никому – о своей любовнице.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 всем рассказывает о своей любовнице и никому – о доходах компании</a:t>
            </a:r>
            <a:r>
              <a:rPr lang="ru-RU" sz="1800" b="1" dirty="0" smtClean="0">
                <a:solidFill>
                  <a:srgbClr val="FF0000"/>
                </a:solidFill>
              </a:rPr>
              <a:t>»</a:t>
            </a:r>
            <a:r>
              <a:rPr lang="ru-RU" sz="1800" b="1" dirty="0" smtClean="0"/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/>
              <a:t>Растущая открытость рынков, </a:t>
            </a:r>
            <a:r>
              <a:rPr lang="ru-RU" sz="2000" b="1" dirty="0" err="1" smtClean="0"/>
              <a:t>глобализационные</a:t>
            </a:r>
            <a:r>
              <a:rPr lang="ru-RU" sz="2000" b="1" dirty="0" smtClean="0"/>
              <a:t> тенденции в мировой экономике вызывают необходимость исследования и учета в практической деятельности кросс-культурной специфики ведения бизнеса.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/>
              <a:t>Знание систем ценностей, поведенческих моделей и стереотипов, понимание национальных особенностей поведения людей  повышают эффективность управления.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Кросс-культурный менеджмент </a:t>
            </a:r>
            <a:r>
              <a:rPr lang="ru-RU" sz="2000" b="1" dirty="0" smtClean="0"/>
              <a:t>– это управление отношениями, возникающими на границе национальных и организационных культур, выяснение и использование при управлении организацией закономерностей поведения, свойственных национальной деловой культуре, исследования причин межкультурных конфликтов и их нейтрализация.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/>
              <a:t>П</a:t>
            </a:r>
            <a:r>
              <a:rPr lang="ru-RU" sz="2000" b="1" dirty="0" smtClean="0"/>
              <a:t>редметом исследования кросс-культурного менеджмента являются </a:t>
            </a:r>
            <a:r>
              <a:rPr lang="ru-RU" sz="2000" dirty="0"/>
              <a:t> </a:t>
            </a:r>
            <a:r>
              <a:rPr lang="ru-RU" sz="2000" b="1" dirty="0" smtClean="0"/>
              <a:t>вопросы культурных различий и взаимодействия представителей этих систем.</a:t>
            </a:r>
            <a:endParaRPr lang="ru-RU" sz="2000" dirty="0"/>
          </a:p>
        </p:txBody>
      </p:sp>
      <p:pic>
        <p:nvPicPr>
          <p:cNvPr id="9220" name="Picture 4" descr="Helping Expatriate Employees Deal with Culture Shock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93945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4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cd5da45f299d569e743fd7e6ec01468e_l-5482298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" y="0"/>
            <a:ext cx="53797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f2.ppt-online.org/files2/slide/6/65TGNtE4qUIaMfu9hO30KZvwDgiFbyl7RBPYxo/slide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160" y="0"/>
            <a:ext cx="672084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4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0"/>
            <a:ext cx="7008812" cy="685799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Выделяют </a:t>
            </a:r>
            <a:r>
              <a:rPr lang="ru-RU" b="1" dirty="0"/>
              <a:t>две группы </a:t>
            </a:r>
            <a:r>
              <a:rPr lang="ru-RU" b="1" dirty="0" smtClean="0"/>
              <a:t>проблем</a:t>
            </a:r>
            <a:r>
              <a:rPr lang="ru-RU" b="1" dirty="0"/>
              <a:t>:</a:t>
            </a:r>
            <a:endParaRPr lang="ru-RU" b="1" dirty="0" smtClean="0"/>
          </a:p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</a:t>
            </a:r>
            <a:r>
              <a:rPr lang="ru-RU" b="1" dirty="0" smtClean="0"/>
              <a:t> - это </a:t>
            </a:r>
            <a:r>
              <a:rPr lang="ru-RU" b="1" dirty="0"/>
              <a:t>трудности работников, длительно пребывающих за границей в командировках, работающих за рубежом по трудовым соглашениям и </a:t>
            </a:r>
            <a:r>
              <a:rPr lang="ru-RU" b="1" dirty="0" smtClean="0"/>
              <a:t>др. (языковой барьер, </a:t>
            </a:r>
            <a:r>
              <a:rPr lang="ru-RU" b="1" dirty="0"/>
              <a:t>непонимание на уровне принципов и стандартов поведения проблемы адаптации к жизни в другой стране и др</a:t>
            </a:r>
            <a:r>
              <a:rPr lang="ru-RU" b="1" dirty="0" smtClean="0"/>
              <a:t>.)</a:t>
            </a:r>
            <a:endParaRPr lang="ru-RU" b="1" dirty="0"/>
          </a:p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</a:t>
            </a:r>
            <a:r>
              <a:rPr lang="ru-RU" b="1" dirty="0"/>
              <a:t> комплекс проблем связан со стратегиями компаний, открывающих филиалы в других странах (с другой культурой) и не учитывающих эти национальные особенности, что в конечном счете приводит к существенным экономическим потерям.</a:t>
            </a:r>
          </a:p>
          <a:p>
            <a:endParaRPr lang="ru-RU" b="1" dirty="0"/>
          </a:p>
        </p:txBody>
      </p:sp>
      <p:pic>
        <p:nvPicPr>
          <p:cNvPr id="7" name="Picture 6" descr="Training and Presentation Skills AM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97760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5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6019800" cy="685800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Кросс-культурный менеджмент как важное направление науки об управлении человеческими ресурсами решает эти задачи на макро- и микроуровне путем:</a:t>
            </a:r>
          </a:p>
          <a:p>
            <a:r>
              <a:rPr lang="ru-RU" b="1" dirty="0" smtClean="0"/>
              <a:t>управления </a:t>
            </a:r>
            <a:r>
              <a:rPr lang="ru-RU" b="1" dirty="0"/>
              <a:t>культурным разнообразием - различиями в деловых культурах и в системах их ценностей;</a:t>
            </a:r>
          </a:p>
          <a:p>
            <a:r>
              <a:rPr lang="ru-RU" b="1" dirty="0" smtClean="0"/>
              <a:t>определения </a:t>
            </a:r>
            <a:r>
              <a:rPr lang="ru-RU" b="1" dirty="0"/>
              <a:t>причин межкультурных конфликтов, их предотвращения или нейтрализации;</a:t>
            </a:r>
          </a:p>
          <a:p>
            <a:r>
              <a:rPr lang="ru-RU" b="1" dirty="0" smtClean="0"/>
              <a:t>разработки </a:t>
            </a:r>
            <a:r>
              <a:rPr lang="ru-RU" b="1" dirty="0"/>
              <a:t>методов управления бизнесом на стыке взаимодействия культур, а также коллективами работников разных культур;</a:t>
            </a:r>
          </a:p>
          <a:p>
            <a:endParaRPr lang="ru-RU" dirty="0"/>
          </a:p>
        </p:txBody>
      </p:sp>
      <p:pic>
        <p:nvPicPr>
          <p:cNvPr id="6" name="Picture 2" descr="Университетская суббота &amp;quot;Кросс-культурный менеджмент: успешное сотрудн..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6019800" cy="392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 rot="10800000" flipV="1">
            <a:off x="6172200" y="4202988"/>
            <a:ext cx="5836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разработки кросс-культурных технологий;</a:t>
            </a:r>
          </a:p>
          <a:p>
            <a:r>
              <a:rPr lang="ru-RU" sz="2400" b="1" dirty="0" smtClean="0"/>
              <a:t>формирования и развития межкультурных компетенций менеджеров в целях повышения эффективности организации в условиях глобализации экономики и др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383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6388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образом, 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8" name="Picture 2" descr="Кросс - культурный менеджмент концентрирует внимание на изучении поведенчес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0"/>
            <a:ext cx="7543800" cy="704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Кросс-культурный менеджмент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" y="1143000"/>
            <a:ext cx="443484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1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txBody>
          <a:bodyPr>
            <a:noAutofit/>
          </a:bodyPr>
          <a:lstStyle/>
          <a:p>
            <a:pPr algn="ctr"/>
            <a:r>
              <a:rPr lang="ru-RU" alt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</a:t>
            </a:r>
            <a:r>
              <a:rPr lang="ru-RU" alt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alt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2" name="Picture 2" descr="Кросс-культурный менеджмент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4970"/>
            <a:ext cx="12192000" cy="519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621</Words>
  <Application>Microsoft Office PowerPoint</Application>
  <PresentationFormat>Широкоэкранный</PresentationFormat>
  <Paragraphs>51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Лекция 15. Кросс-культурный менеджмент в современный период </vt:lpstr>
      <vt:lpstr>Рекомендуемая литература: 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Таким образом,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MASTER</cp:lastModifiedBy>
  <cp:revision>151</cp:revision>
  <dcterms:created xsi:type="dcterms:W3CDTF">2022-12-06T14:03:12Z</dcterms:created>
  <dcterms:modified xsi:type="dcterms:W3CDTF">2023-08-28T16:51:33Z</dcterms:modified>
</cp:coreProperties>
</file>